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2"/>
  </p:notesMasterIdLst>
  <p:sldIdLst>
    <p:sldId id="256" r:id="rId3"/>
    <p:sldId id="257" r:id="rId4"/>
    <p:sldId id="328" r:id="rId5"/>
    <p:sldId id="390" r:id="rId6"/>
    <p:sldId id="389" r:id="rId7"/>
    <p:sldId id="326" r:id="rId8"/>
    <p:sldId id="327" r:id="rId9"/>
    <p:sldId id="329" r:id="rId10"/>
    <p:sldId id="335" r:id="rId11"/>
    <p:sldId id="336" r:id="rId12"/>
    <p:sldId id="348" r:id="rId13"/>
    <p:sldId id="349" r:id="rId14"/>
    <p:sldId id="258" r:id="rId15"/>
    <p:sldId id="259" r:id="rId16"/>
    <p:sldId id="260" r:id="rId17"/>
    <p:sldId id="352" r:id="rId18"/>
    <p:sldId id="353" r:id="rId19"/>
    <p:sldId id="354" r:id="rId20"/>
    <p:sldId id="355" r:id="rId21"/>
    <p:sldId id="356" r:id="rId22"/>
    <p:sldId id="357" r:id="rId23"/>
    <p:sldId id="360" r:id="rId24"/>
    <p:sldId id="361" r:id="rId25"/>
    <p:sldId id="362" r:id="rId26"/>
    <p:sldId id="363" r:id="rId27"/>
    <p:sldId id="364" r:id="rId28"/>
    <p:sldId id="408" r:id="rId29"/>
    <p:sldId id="262" r:id="rId30"/>
    <p:sldId id="368" r:id="rId31"/>
    <p:sldId id="263" r:id="rId32"/>
    <p:sldId id="264" r:id="rId33"/>
    <p:sldId id="369" r:id="rId34"/>
    <p:sldId id="409" r:id="rId35"/>
    <p:sldId id="410" r:id="rId36"/>
    <p:sldId id="411" r:id="rId37"/>
    <p:sldId id="412" r:id="rId38"/>
    <p:sldId id="268" r:id="rId39"/>
    <p:sldId id="269" r:id="rId40"/>
    <p:sldId id="270" r:id="rId41"/>
    <p:sldId id="271" r:id="rId42"/>
    <p:sldId id="272" r:id="rId43"/>
    <p:sldId id="273" r:id="rId44"/>
    <p:sldId id="274" r:id="rId45"/>
    <p:sldId id="289" r:id="rId46"/>
    <p:sldId id="372" r:id="rId47"/>
    <p:sldId id="373" r:id="rId48"/>
    <p:sldId id="382" r:id="rId49"/>
    <p:sldId id="383" r:id="rId50"/>
    <p:sldId id="375" r:id="rId51"/>
    <p:sldId id="376" r:id="rId52"/>
    <p:sldId id="378" r:id="rId53"/>
    <p:sldId id="379" r:id="rId54"/>
    <p:sldId id="381" r:id="rId55"/>
    <p:sldId id="290" r:id="rId56"/>
    <p:sldId id="291" r:id="rId57"/>
    <p:sldId id="292" r:id="rId58"/>
    <p:sldId id="301" r:id="rId59"/>
    <p:sldId id="302" r:id="rId60"/>
    <p:sldId id="417" r:id="rId61"/>
    <p:sldId id="418" r:id="rId62"/>
    <p:sldId id="425" r:id="rId63"/>
    <p:sldId id="426" r:id="rId64"/>
    <p:sldId id="413" r:id="rId65"/>
    <p:sldId id="414" r:id="rId66"/>
    <p:sldId id="415" r:id="rId67"/>
    <p:sldId id="416" r:id="rId68"/>
    <p:sldId id="313" r:id="rId69"/>
    <p:sldId id="314" r:id="rId70"/>
    <p:sldId id="315" r:id="rId71"/>
    <p:sldId id="424" r:id="rId72"/>
    <p:sldId id="420" r:id="rId73"/>
    <p:sldId id="385" r:id="rId74"/>
    <p:sldId id="394" r:id="rId75"/>
    <p:sldId id="386" r:id="rId76"/>
    <p:sldId id="388" r:id="rId77"/>
    <p:sldId id="423" r:id="rId78"/>
    <p:sldId id="421" r:id="rId79"/>
    <p:sldId id="422" r:id="rId80"/>
    <p:sldId id="384"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3262" autoAdjust="0"/>
  </p:normalViewPr>
  <p:slideViewPr>
    <p:cSldViewPr snapToGrid="0">
      <p:cViewPr varScale="1">
        <p:scale>
          <a:sx n="78" d="100"/>
          <a:sy n="78" d="100"/>
        </p:scale>
        <p:origin x="1056" y="84"/>
      </p:cViewPr>
      <p:guideLst/>
    </p:cSldViewPr>
  </p:slideViewPr>
  <p:notesTextViewPr>
    <p:cViewPr>
      <p:scale>
        <a:sx n="1" d="1"/>
        <a:sy n="1" d="1"/>
      </p:scale>
      <p:origin x="0" y="0"/>
    </p:cViewPr>
  </p:notesTextViewPr>
  <p:sorterViewPr>
    <p:cViewPr>
      <p:scale>
        <a:sx n="100" d="100"/>
        <a:sy n="100" d="100"/>
      </p:scale>
      <p:origin x="0" y="-194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F2F68-B67E-4EA0-984B-6ACAFF59AFD5}" type="datetimeFigureOut">
              <a:rPr lang="en-US" smtClean="0"/>
              <a:t>11/7/2018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577CE-E2C6-41D4-B648-29BE4BE42458}" type="slidenum">
              <a:rPr lang="en-US" smtClean="0"/>
              <a:t>‹#›</a:t>
            </a:fld>
            <a:endParaRPr lang="en-US"/>
          </a:p>
        </p:txBody>
      </p:sp>
    </p:spTree>
    <p:extLst>
      <p:ext uri="{BB962C8B-B14F-4D97-AF65-F5344CB8AC3E}">
        <p14:creationId xmlns:p14="http://schemas.microsoft.com/office/powerpoint/2010/main" val="99556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we know, 1</a:t>
            </a:r>
            <a:r>
              <a:rPr lang="en-US" baseline="0" dirty="0" smtClean="0"/>
              <a:t> we don’t, yet…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18</a:t>
            </a:fld>
            <a:endParaRPr lang="en-US"/>
          </a:p>
        </p:txBody>
      </p:sp>
    </p:spTree>
    <p:extLst>
      <p:ext uri="{BB962C8B-B14F-4D97-AF65-F5344CB8AC3E}">
        <p14:creationId xmlns:p14="http://schemas.microsoft.com/office/powerpoint/2010/main" val="2110599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19</a:t>
            </a:fld>
            <a:endParaRPr lang="en-US"/>
          </a:p>
        </p:txBody>
      </p:sp>
    </p:spTree>
    <p:extLst>
      <p:ext uri="{BB962C8B-B14F-4D97-AF65-F5344CB8AC3E}">
        <p14:creationId xmlns:p14="http://schemas.microsoft.com/office/powerpoint/2010/main" val="264633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Ahhh</a:t>
            </a:r>
            <a:r>
              <a:rPr lang="en-US" dirty="0" smtClean="0"/>
              <a:t>, the famous z-score!!</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29</a:t>
            </a:fld>
            <a:endParaRPr lang="en-US"/>
          </a:p>
        </p:txBody>
      </p:sp>
    </p:spTree>
    <p:extLst>
      <p:ext uri="{BB962C8B-B14F-4D97-AF65-F5344CB8AC3E}">
        <p14:creationId xmlns:p14="http://schemas.microsoft.com/office/powerpoint/2010/main" val="273044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31</a:t>
            </a:fld>
            <a:endParaRPr lang="en-US"/>
          </a:p>
        </p:txBody>
      </p:sp>
    </p:spTree>
    <p:extLst>
      <p:ext uri="{BB962C8B-B14F-4D97-AF65-F5344CB8AC3E}">
        <p14:creationId xmlns:p14="http://schemas.microsoft.com/office/powerpoint/2010/main" val="336106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lookup – </a:t>
            </a:r>
          </a:p>
          <a:p>
            <a:endParaRPr lang="en-US" dirty="0" smtClean="0"/>
          </a:p>
          <a:p>
            <a:r>
              <a:rPr lang="en-US" dirty="0" smtClean="0"/>
              <a:t>The “other” confidence region – beware!!</a:t>
            </a:r>
          </a:p>
          <a:p>
            <a:endParaRPr lang="en-US" dirty="0" smtClean="0"/>
          </a:p>
          <a:p>
            <a:r>
              <a:rPr lang="en-US" dirty="0" smtClean="0"/>
              <a:t>p&lt; ,</a:t>
            </a:r>
            <a:r>
              <a:rPr lang="en-US" baseline="0" dirty="0" smtClean="0"/>
              <a:t> not ==</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32</a:t>
            </a:fld>
            <a:endParaRPr lang="en-US"/>
          </a:p>
        </p:txBody>
      </p:sp>
    </p:spTree>
    <p:extLst>
      <p:ext uri="{BB962C8B-B14F-4D97-AF65-F5344CB8AC3E}">
        <p14:creationId xmlns:p14="http://schemas.microsoft.com/office/powerpoint/2010/main" val="137673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luckily,</a:t>
            </a:r>
            <a:r>
              <a:rPr lang="en-US" baseline="0" dirty="0" smtClean="0"/>
              <a:t> we have computers!!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56</a:t>
            </a:fld>
            <a:endParaRPr lang="en-US"/>
          </a:p>
        </p:txBody>
      </p:sp>
    </p:spTree>
    <p:extLst>
      <p:ext uri="{BB962C8B-B14F-4D97-AF65-F5344CB8AC3E}">
        <p14:creationId xmlns:p14="http://schemas.microsoft.com/office/powerpoint/2010/main" val="98880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the danger of playing with your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58</a:t>
            </a:fld>
            <a:endParaRPr lang="en-US"/>
          </a:p>
        </p:txBody>
      </p:sp>
    </p:spTree>
    <p:extLst>
      <p:ext uri="{BB962C8B-B14F-4D97-AF65-F5344CB8AC3E}">
        <p14:creationId xmlns:p14="http://schemas.microsoft.com/office/powerpoint/2010/main" val="768972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Syymmetric</a:t>
            </a:r>
            <a:r>
              <a:rPr lang="en-US" dirty="0" smtClean="0"/>
              <a:t>!! </a:t>
            </a:r>
          </a:p>
          <a:p>
            <a:endParaRPr lang="en-US" dirty="0" smtClean="0"/>
          </a:p>
          <a:p>
            <a:r>
              <a:rPr lang="en-US" dirty="0" smtClean="0"/>
              <a:t>Required when bootstrapping?</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59</a:t>
            </a:fld>
            <a:endParaRPr lang="en-US"/>
          </a:p>
        </p:txBody>
      </p:sp>
    </p:spTree>
    <p:extLst>
      <p:ext uri="{BB962C8B-B14F-4D97-AF65-F5344CB8AC3E}">
        <p14:creationId xmlns:p14="http://schemas.microsoft.com/office/powerpoint/2010/main" val="630945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confidence region – beware!!</a:t>
            </a:r>
          </a:p>
          <a:p>
            <a:endParaRPr lang="en-US" dirty="0" smtClean="0"/>
          </a:p>
          <a:p>
            <a:r>
              <a:rPr lang="en-US" dirty="0" smtClean="0"/>
              <a:t>Region of acceptance/rejection</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61</a:t>
            </a:fld>
            <a:endParaRPr lang="en-US"/>
          </a:p>
        </p:txBody>
      </p:sp>
    </p:spTree>
    <p:extLst>
      <p:ext uri="{BB962C8B-B14F-4D97-AF65-F5344CB8AC3E}">
        <p14:creationId xmlns:p14="http://schemas.microsoft.com/office/powerpoint/2010/main" val="408588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Monday, November 5,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Monday, November 5,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Monday, November 5,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Monday, November 5,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Monday, November 5, 2018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Monday, November 5,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Monday, November 5,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Monday, November 5,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Monday, November 5,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Monday, November 5,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Monday, November 5,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Monday, November 5, 2018</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emf"/></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a:t>
            </a:r>
            <a:r>
              <a:rPr lang="en-US" sz="4000" dirty="0" smtClean="0"/>
              <a:t>Testing and Confidence Intervals</a:t>
            </a:r>
            <a:endParaRPr lang="en-US" sz="4000" dirty="0"/>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a:t>
            </a:r>
            <a:r>
              <a:rPr lang="en-US" dirty="0" smtClean="0"/>
              <a:t>“construct” </a:t>
            </a:r>
            <a:r>
              <a:rPr lang="en-US" dirty="0" smtClean="0"/>
              <a:t>the null distribution: the distribution of a test statistic if the null hypothesis is true</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r>
              <a:rPr lang="en-US" dirty="0"/>
              <a:t>In 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t>
            </a:r>
            <a:r>
              <a:rPr lang="en-US" dirty="0" smtClean="0"/>
              <a:t>assignment (a la Sneetches). </a:t>
            </a:r>
            <a:endParaRPr lang="en-US" dirty="0" smtClean="0"/>
          </a:p>
          <a:p>
            <a:endParaRPr lang="en-US" dirty="0"/>
          </a:p>
        </p:txBody>
      </p:sp>
      <p:pic>
        <p:nvPicPr>
          <p:cNvPr id="4" name="Content Placeholder 4"/>
          <p:cNvPicPr>
            <a:picLocks noChangeAspect="1"/>
          </p:cNvPicPr>
          <p:nvPr/>
        </p:nvPicPr>
        <p:blipFill>
          <a:blip r:embed="rId2"/>
          <a:stretch>
            <a:fillRect/>
          </a:stretch>
        </p:blipFill>
        <p:spPr>
          <a:xfrm>
            <a:off x="9150233" y="4074289"/>
            <a:ext cx="2732086" cy="2460585"/>
          </a:xfrm>
          <a:prstGeom prst="rect">
            <a:avLst/>
          </a:prstGeom>
        </p:spPr>
      </p:pic>
    </p:spTree>
    <p:extLst>
      <p:ext uri="{BB962C8B-B14F-4D97-AF65-F5344CB8AC3E}">
        <p14:creationId xmlns:p14="http://schemas.microsoft.com/office/powerpoint/2010/main" val="3149083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Intuition – Aspiring </a:t>
            </a:r>
            <a:r>
              <a:rPr lang="en-US" dirty="0" smtClean="0"/>
              <a:t>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a:xfrm>
            <a:off x="609600" y="1673352"/>
            <a:ext cx="5588000" cy="4718304"/>
          </a:xfrm>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a:t>
            </a:r>
            <a:r>
              <a:rPr lang="en-US" dirty="0" smtClean="0"/>
              <a:t>normally distributed</a:t>
            </a:r>
            <a:r>
              <a:rPr lang="en-US" dirty="0" smtClean="0"/>
              <a:t>):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know the population mean and </a:t>
            </a:r>
            <a:r>
              <a:rPr lang="en-US" dirty="0" smtClean="0"/>
              <a:t>standard </a:t>
            </a:r>
            <a:r>
              <a:rPr lang="en-US" dirty="0" smtClean="0"/>
              <a:t>deviation.</a:t>
            </a:r>
          </a:p>
          <a:p>
            <a:r>
              <a:rPr lang="en-US" dirty="0"/>
              <a:t>µ = </a:t>
            </a:r>
            <a:r>
              <a:rPr lang="en-US" dirty="0" smtClean="0"/>
              <a:t>100</a:t>
            </a:r>
          </a:p>
          <a:p>
            <a:r>
              <a:rPr lang="en-US" i="1" dirty="0" smtClean="0"/>
              <a:t>𝞼</a:t>
            </a:r>
            <a:r>
              <a:rPr lang="en-US" dirty="0" smtClean="0"/>
              <a:t> </a:t>
            </a:r>
            <a:r>
              <a:rPr lang="en-US" dirty="0"/>
              <a:t>= </a:t>
            </a:r>
            <a:r>
              <a:rPr lang="en-US" dirty="0" smtClean="0"/>
              <a:t>15</a:t>
            </a:r>
          </a:p>
          <a:p>
            <a:pPr marL="0" indent="0">
              <a:buNone/>
            </a:pPr>
            <a:r>
              <a:rPr lang="en-US" dirty="0" smtClean="0"/>
              <a:t>A general formula for any test statistic about some generic parameter, θ:</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4421530" y="3587712"/>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2"/>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smtClean="0"/>
              <a:t>null </a:t>
            </a:r>
            <a:r>
              <a:rPr lang="en-US" dirty="0" smtClean="0"/>
              <a:t>distribution for the </a:t>
            </a:r>
            <a:r>
              <a:rPr lang="en-US" dirty="0" smtClean="0"/>
              <a:t>z-statistic (normal)</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0" y="1567543"/>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2- tailed:  What value does our sample mean need to “beat” in order for us to conclude that it is different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a:t>
            </a:r>
            <a:r>
              <a:rPr lang="en-US" dirty="0" smtClean="0"/>
              <a:t>z-statistic (normal)</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43542" y="1600200"/>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t="-20345" b="-20345"/>
          <a:stretch>
            <a:fillRect/>
          </a:stretch>
        </p:blipFill>
        <p:spPr>
          <a:xfrm>
            <a:off x="-28784" y="2316162"/>
            <a:ext cx="6066120" cy="4572000"/>
          </a:xfrm>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t="-20345" b="-20345"/>
          <a:stretch>
            <a:fillRect/>
          </a:stretch>
        </p:blipFill>
        <p:spPr>
          <a:xfrm>
            <a:off x="6198324" y="2321443"/>
            <a:ext cx="6066120" cy="4572000"/>
          </a:xfrm>
        </p:spPr>
      </p:pic>
      <p:sp>
        <p:nvSpPr>
          <p:cNvPr id="4" name="Rounded Rectangular Callout 3"/>
          <p:cNvSpPr/>
          <p:nvPr/>
        </p:nvSpPr>
        <p:spPr>
          <a:xfrm>
            <a:off x="3737593" y="3597441"/>
            <a:ext cx="2060398" cy="552115"/>
          </a:xfrm>
          <a:prstGeom prst="wedgeRoundRectCallout">
            <a:avLst>
              <a:gd name="adj1" fmla="val 3172"/>
              <a:gd name="adj2" fmla="val 22349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p>
        </p:txBody>
      </p:sp>
      <p:sp>
        <p:nvSpPr>
          <p:cNvPr id="5" name="Rounded Rectangular Callout 4"/>
          <p:cNvSpPr/>
          <p:nvPr/>
        </p:nvSpPr>
        <p:spPr>
          <a:xfrm>
            <a:off x="10420095" y="3597444"/>
            <a:ext cx="1823644" cy="552115"/>
          </a:xfrm>
          <a:prstGeom prst="wedgeRoundRectCallout">
            <a:avLst>
              <a:gd name="adj1" fmla="val 717"/>
              <a:gd name="adj2" fmla="val 222585"/>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
        <p:nvSpPr>
          <p:cNvPr id="11" name="Rounded Rectangular Callout 10"/>
          <p:cNvSpPr/>
          <p:nvPr/>
        </p:nvSpPr>
        <p:spPr>
          <a:xfrm>
            <a:off x="6293548" y="3575673"/>
            <a:ext cx="1823644" cy="552115"/>
          </a:xfrm>
          <a:prstGeom prst="wedgeRoundRectCallout">
            <a:avLst>
              <a:gd name="adj1" fmla="val -3226"/>
              <a:gd name="adj2" fmla="val 23561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i="1" cap="none" dirty="0" smtClean="0">
                <a:solidFill>
                  <a:schemeClr val="tx1"/>
                </a:solidFill>
              </a:rPr>
              <a:t>z</a:t>
            </a:r>
            <a:r>
              <a:rPr lang="en-US" sz="4400" cap="none" dirty="0">
                <a:solidFill>
                  <a:schemeClr val="tx1"/>
                </a:solidFill>
              </a:rPr>
              <a:t>-</a:t>
            </a:r>
            <a:r>
              <a:rPr lang="en-US" sz="4400" cap="none" dirty="0" smtClean="0">
                <a:solidFill>
                  <a:schemeClr val="tx1"/>
                </a:solidFill>
              </a:rPr>
              <a: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62352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-test</a:t>
            </a:r>
            <a:endParaRPr lang="en-US" dirty="0"/>
          </a:p>
        </p:txBody>
      </p:sp>
      <p:sp>
        <p:nvSpPr>
          <p:cNvPr id="3" name="Content Placeholder 2"/>
          <p:cNvSpPr>
            <a:spLocks noGrp="1"/>
          </p:cNvSpPr>
          <p:nvPr>
            <p:ph idx="1"/>
          </p:nvPr>
        </p:nvSpPr>
        <p:spPr/>
        <p:txBody>
          <a:bodyPr>
            <a:normAutofit/>
          </a:bodyPr>
          <a:lstStyle/>
          <a:p>
            <a:r>
              <a:rPr lang="en-US" dirty="0" smtClean="0"/>
              <a:t>Does </a:t>
            </a:r>
            <a:r>
              <a:rPr lang="en-US" dirty="0" smtClean="0"/>
              <a:t>the sample </a:t>
            </a:r>
            <a:r>
              <a:rPr lang="en-US" dirty="0" smtClean="0"/>
              <a:t>perform differently than general population (known: </a:t>
            </a:r>
            <a:r>
              <a:rPr lang="en-US" dirty="0"/>
              <a:t>μ &amp; </a:t>
            </a:r>
            <a:r>
              <a:rPr lang="en-US" dirty="0" smtClean="0"/>
              <a:t>σ)?</a:t>
            </a:r>
          </a:p>
          <a:p>
            <a:endParaRPr lang="en-US" dirty="0"/>
          </a:p>
          <a:p>
            <a:endParaRPr lang="en-US" dirty="0" smtClean="0"/>
          </a:p>
          <a:p>
            <a:endParaRPr lang="en-US" dirty="0"/>
          </a:p>
        </p:txBody>
      </p:sp>
      <p:graphicFrame>
        <p:nvGraphicFramePr>
          <p:cNvPr id="4" name="Object 3"/>
          <p:cNvGraphicFramePr>
            <a:graphicFrameLocks noChangeAspect="1"/>
          </p:cNvGraphicFramePr>
          <p:nvPr>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5147" name="Equation" r:id="rId4" imgW="812800" imgH="431800" progId="Equation.3">
                  <p:embed/>
                </p:oleObj>
              </mc:Choice>
              <mc:Fallback>
                <p:oleObj name="Equation" r:id="rId4" imgW="812800" imgH="431800" progId="Equation.3">
                  <p:embed/>
                  <p:pic>
                    <p:nvPicPr>
                      <p:cNvPr id="0" name=""/>
                      <p:cNvPicPr/>
                      <p:nvPr/>
                    </p:nvPicPr>
                    <p:blipFill>
                      <a:blip r:embed="rId5"/>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5055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S</a:t>
            </a:r>
            <a:r>
              <a:rPr lang="en-US" dirty="0" smtClean="0"/>
              <a:t>ample </a:t>
            </a:r>
            <a:r>
              <a:rPr lang="en-US" dirty="0"/>
              <a:t>estimates are </a:t>
            </a:r>
            <a:r>
              <a:rPr lang="en-US" dirty="0" smtClean="0"/>
              <a:t>our “best </a:t>
            </a:r>
            <a:r>
              <a:rPr lang="en-US" dirty="0"/>
              <a:t>guesses” for population parameters</a:t>
            </a:r>
          </a:p>
          <a:p>
            <a:r>
              <a:rPr lang="en-US" dirty="0"/>
              <a:t>Such a best guess is called a </a:t>
            </a:r>
            <a:r>
              <a:rPr lang="en-US" b="1" i="1" dirty="0"/>
              <a:t>point estimate</a:t>
            </a:r>
            <a:r>
              <a:rPr lang="en-US" dirty="0"/>
              <a:t>. We know, however, that point estimates — which are sample statistics, like the sample mean x — vary from sample to sample. </a:t>
            </a:r>
            <a:endParaRPr lang="en-US" dirty="0" smtClean="0"/>
          </a:p>
          <a:p>
            <a:r>
              <a:rPr lang="en-US" dirty="0" smtClean="0"/>
              <a:t>Interval estimate, </a:t>
            </a:r>
            <a:r>
              <a:rPr lang="en-US" dirty="0"/>
              <a:t>i.e. </a:t>
            </a:r>
            <a:r>
              <a:rPr lang="en-US" b="1" i="1" dirty="0"/>
              <a:t>confidence </a:t>
            </a:r>
            <a:r>
              <a:rPr lang="en-US" b="1" i="1" dirty="0" smtClean="0"/>
              <a:t>interval</a:t>
            </a:r>
            <a:r>
              <a:rPr lang="en-US" dirty="0" smtClean="0"/>
              <a:t>, </a:t>
            </a:r>
            <a:r>
              <a:rPr lang="en-US" dirty="0"/>
              <a:t>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endParaRPr lang="en-US" dirty="0" smtClean="0"/>
          </a:p>
          <a:p>
            <a:pPr lvl="1"/>
            <a:r>
              <a:rPr lang="en-US" dirty="0" smtClean="0"/>
              <a:t>Known distribution</a:t>
            </a:r>
          </a:p>
          <a:p>
            <a:pPr lvl="1"/>
            <a:r>
              <a:rPr lang="en-US" dirty="0"/>
              <a:t>Simulated distribution (e.g., “bootstrapping”)</a:t>
            </a:r>
          </a:p>
          <a:p>
            <a:pPr marL="274320" lvl="1" indent="0">
              <a:buNone/>
            </a:pPr>
            <a:endParaRPr lang="en-US" dirty="0"/>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pic>
        <p:nvPicPr>
          <p:cNvPr id="5" name="Picture 4"/>
          <p:cNvPicPr>
            <a:picLocks noChangeAspect="1"/>
          </p:cNvPicPr>
          <p:nvPr/>
        </p:nvPicPr>
        <p:blipFill>
          <a:blip r:embed="rId4"/>
          <a:stretch>
            <a:fillRect/>
          </a:stretch>
        </p:blipFill>
        <p:spPr>
          <a:xfrm>
            <a:off x="3937000" y="1676400"/>
            <a:ext cx="1181100" cy="381000"/>
          </a:xfrm>
          <a:prstGeom prst="rect">
            <a:avLst/>
          </a:prstGeom>
        </p:spPr>
      </p:pic>
      <p:pic>
        <p:nvPicPr>
          <p:cNvPr id="6" name="Picture 5"/>
          <p:cNvPicPr>
            <a:picLocks noChangeAspect="1"/>
          </p:cNvPicPr>
          <p:nvPr/>
        </p:nvPicPr>
        <p:blipFill>
          <a:blip r:embed="rId5"/>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Z-statistic – Now what? Critical Values</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472872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4372116"/>
            <a:ext cx="8826500" cy="293952"/>
          </a:xfrm>
          <a:prstGeom prst="rect">
            <a:avLst/>
          </a:prstGeom>
        </p:spPr>
      </p:pic>
    </p:spTree>
    <p:extLst>
      <p:ext uri="{BB962C8B-B14F-4D97-AF65-F5344CB8AC3E}">
        <p14:creationId xmlns:p14="http://schemas.microsoft.com/office/powerpoint/2010/main" val="2713575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is a measure of how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data are to the null 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p>
        </p:txBody>
      </p:sp>
    </p:spTree>
    <p:extLst>
      <p:ext uri="{BB962C8B-B14F-4D97-AF65-F5344CB8AC3E}">
        <p14:creationId xmlns:p14="http://schemas.microsoft.com/office/powerpoint/2010/main" val="930118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1183297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sz="2000" dirty="0" smtClean="0"/>
              <a:t>Decision </a:t>
            </a:r>
            <a:r>
              <a:rPr lang="en-US" sz="2000" dirty="0">
                <a:sym typeface="Wingdings"/>
              </a:rPr>
              <a:t> </a:t>
            </a:r>
            <a:r>
              <a:rPr lang="en-US" sz="2000" dirty="0" smtClean="0">
                <a:sym typeface="Wingdings"/>
              </a:rPr>
              <a:t>do not reject null</a:t>
            </a:r>
            <a:endParaRPr lang="en-US" sz="2000" dirty="0">
              <a:sym typeface="Wingdings"/>
            </a:endParaRPr>
          </a:p>
          <a:p>
            <a:pPr lvl="1"/>
            <a:endParaRPr lang="en-US" dirty="0"/>
          </a:p>
          <a:p>
            <a:pPr lvl="1"/>
            <a:endParaRPr lang="en-US" dirty="0"/>
          </a:p>
        </p:txBody>
      </p:sp>
    </p:spTree>
    <p:extLst>
      <p:ext uri="{BB962C8B-B14F-4D97-AF65-F5344CB8AC3E}">
        <p14:creationId xmlns:p14="http://schemas.microsoft.com/office/powerpoint/2010/main" val="3333906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0.0955807</a:t>
            </a:r>
          </a:p>
        </p:txBody>
      </p:sp>
      <p:pic>
        <p:nvPicPr>
          <p:cNvPr id="6" name="Picture 5" descr="two_tail_iq-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1334" y="3403601"/>
            <a:ext cx="4836158" cy="3454399"/>
          </a:xfrm>
          <a:prstGeom prst="rect">
            <a:avLst/>
          </a:prstGeom>
        </p:spPr>
      </p:pic>
      <p:sp>
        <p:nvSpPr>
          <p:cNvPr id="7" name="TextBox 6"/>
          <p:cNvSpPr txBox="1"/>
          <p:nvPr/>
        </p:nvSpPr>
        <p:spPr>
          <a:xfrm>
            <a:off x="7008138"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a:t>
            </a:r>
            <a:r>
              <a:rPr lang="en-US" dirty="0" smtClean="0"/>
              <a:t>population sampling distribution by repeatedly selecting samples (with replacement) and computing </a:t>
            </a:r>
            <a:r>
              <a:rPr lang="en-US" dirty="0"/>
              <a:t>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Since t</a:t>
            </a:r>
            <a:r>
              <a:rPr lang="en-US" dirty="0" smtClean="0"/>
              <a:t>he sample came from the population of interest, it can be used to estimate that population, and determine the Confidence Interval.</a:t>
            </a:r>
            <a:endParaRPr lang="en-US" dirty="0"/>
          </a:p>
        </p:txBody>
      </p:sp>
    </p:spTree>
    <p:extLst>
      <p:ext uri="{BB962C8B-B14F-4D97-AF65-F5344CB8AC3E}">
        <p14:creationId xmlns:p14="http://schemas.microsoft.com/office/powerpoint/2010/main" val="85856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cap="none" dirty="0" smtClean="0">
                <a:solidFill>
                  <a:schemeClr val="tx1"/>
                </a:solidFill>
              </a:rPr>
              <a:t>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7419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22065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6186"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6187"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155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1505594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a:t>
            </a:r>
            <a:r>
              <a:rPr lang="en-US" dirty="0" smtClean="0"/>
              <a:t>“leptokurtic”</a:t>
            </a:r>
            <a:endParaRPr lang="en-US" dirty="0"/>
          </a:p>
          <a:p>
            <a:pPr marL="0" indent="0">
              <a:buNone/>
            </a:pPr>
            <a:endParaRPr lang="en-US" dirty="0" smtClean="0"/>
          </a:p>
          <a:p>
            <a:pPr marL="0" indent="0">
              <a:buNone/>
            </a:pPr>
            <a:endParaRPr lang="en-US" dirty="0"/>
          </a:p>
          <a:p>
            <a:r>
              <a:rPr lang="en-US" dirty="0"/>
              <a:t>Kurtosis is undefined for </a:t>
            </a:r>
            <a:r>
              <a:rPr lang="en-US" i="1" dirty="0"/>
              <a:t>t</a:t>
            </a:r>
            <a:r>
              <a:rPr lang="en-US" dirty="0"/>
              <a:t>-variables with </a:t>
            </a:r>
            <a:r>
              <a:rPr lang="en-US" i="1" dirty="0" err="1"/>
              <a:t>df</a:t>
            </a:r>
            <a:r>
              <a:rPr lang="en-US" dirty="0"/>
              <a:t> &lt; </a:t>
            </a:r>
            <a:r>
              <a:rPr lang="en-US" dirty="0" smtClean="0"/>
              <a:t>4</a:t>
            </a:r>
            <a:endParaRPr lang="en-US" dirty="0"/>
          </a:p>
        </p:txBody>
      </p:sp>
      <p:graphicFrame>
        <p:nvGraphicFramePr>
          <p:cNvPr id="5" name="Object 4"/>
          <p:cNvGraphicFramePr>
            <a:graphicFrameLocks noChangeAspect="1"/>
          </p:cNvGraphicFramePr>
          <p:nvPr>
            <p:extLst/>
          </p:nvPr>
        </p:nvGraphicFramePr>
        <p:xfrm>
          <a:off x="3302000" y="4535170"/>
          <a:ext cx="1004047" cy="609600"/>
        </p:xfrm>
        <a:graphic>
          <a:graphicData uri="http://schemas.openxmlformats.org/presentationml/2006/ole">
            <mc:AlternateContent xmlns:mc="http://schemas.openxmlformats.org/markup-compatibility/2006">
              <mc:Choice xmlns:v="urn:schemas-microsoft-com:vml" Requires="v">
                <p:oleObj spid="_x0000_s7190"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302000" y="4535170"/>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4083057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a:t>
            </a:r>
            <a:r>
              <a:rPr lang="en-US" dirty="0" smtClean="0"/>
              <a:t>Intervals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Typically, a confidence interval takes the form:</a:t>
            </a:r>
          </a:p>
          <a:p>
            <a:endParaRPr lang="en-US" dirty="0"/>
          </a:p>
          <a:p>
            <a:endParaRPr lang="en-US" dirty="0" smtClean="0"/>
          </a:p>
          <a:p>
            <a:pPr marL="0" indent="0">
              <a:buNone/>
            </a:pPr>
            <a:r>
              <a:rPr lang="en-US" dirty="0" smtClean="0"/>
              <a:t>			</a:t>
            </a:r>
            <a:r>
              <a:rPr lang="en-US" sz="3200" dirty="0" smtClean="0"/>
              <a:t>point estimate ± a margin of error</a:t>
            </a:r>
          </a:p>
          <a:p>
            <a:pPr marL="0" indent="0">
              <a:buNone/>
            </a:pPr>
            <a:endParaRPr lang="en-US" sz="3200" dirty="0"/>
          </a:p>
          <a:p>
            <a:pPr marL="0" indent="0">
              <a:buNone/>
            </a:pPr>
            <a:r>
              <a:rPr lang="en-US" dirty="0" smtClean="0"/>
              <a:t>We’ll come back to this…</a:t>
            </a:r>
          </a:p>
          <a:p>
            <a:endParaRPr lang="en-US" dirty="0"/>
          </a:p>
        </p:txBody>
      </p:sp>
    </p:spTree>
    <p:extLst>
      <p:ext uri="{BB962C8B-B14F-4D97-AF65-F5344CB8AC3E}">
        <p14:creationId xmlns:p14="http://schemas.microsoft.com/office/powerpoint/2010/main" val="831940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6384103" y="1673225"/>
            <a:ext cx="4686300" cy="4718050"/>
          </a:xfrm>
          <a:prstGeom prst="rect">
            <a:avLst/>
          </a:prstGeom>
        </p:spPr>
      </p:pic>
    </p:spTree>
    <p:extLst>
      <p:ext uri="{BB962C8B-B14F-4D97-AF65-F5344CB8AC3E}">
        <p14:creationId xmlns:p14="http://schemas.microsoft.com/office/powerpoint/2010/main" val="954903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32182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1292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690656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824454" y="4876800"/>
            <a:ext cx="1313121" cy="1981200"/>
          </a:xfrm>
          <a:prstGeom prst="rect">
            <a:avLst/>
          </a:prstGeom>
        </p:spPr>
      </p:pic>
      <p:sp>
        <p:nvSpPr>
          <p:cNvPr id="6" name="Rectangle 5"/>
          <p:cNvSpPr/>
          <p:nvPr/>
        </p:nvSpPr>
        <p:spPr>
          <a:xfrm>
            <a:off x="55702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768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20" y="5477510"/>
            <a:ext cx="16560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770027"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a:t>
            </a:r>
            <a:r>
              <a:rPr lang="en-US" dirty="0" smtClean="0"/>
              <a:t>null</a:t>
            </a:r>
          </a:p>
          <a:p>
            <a:pPr lvl="1"/>
            <a:endParaRPr lang="en-US" dirty="0"/>
          </a:p>
          <a:p>
            <a:pPr marL="274320" lvl="1" indent="0">
              <a:buNone/>
            </a:pPr>
            <a:r>
              <a:rPr lang="en-US" dirty="0"/>
              <a:t>α</a:t>
            </a:r>
            <a:r>
              <a:rPr lang="en-US" dirty="0" smtClean="0"/>
              <a:t> = ?</a:t>
            </a:r>
          </a:p>
          <a:p>
            <a:pPr marL="274320" lvl="1" indent="0">
              <a:buNone/>
            </a:pPr>
            <a:r>
              <a:rPr lang="en-US" dirty="0" err="1"/>
              <a:t>d</a:t>
            </a:r>
            <a:r>
              <a:rPr lang="en-US" dirty="0" err="1" smtClean="0"/>
              <a:t>f</a:t>
            </a:r>
            <a:r>
              <a:rPr lang="en-US" dirty="0" smtClean="0"/>
              <a:t> = ?</a:t>
            </a:r>
          </a:p>
          <a:p>
            <a:pPr marL="274320" lvl="1" indent="0">
              <a:buNone/>
            </a:pPr>
            <a:r>
              <a:rPr lang="en-US" i="1" dirty="0" err="1"/>
              <a:t>t</a:t>
            </a:r>
            <a:r>
              <a:rPr lang="en-US" i="1" baseline="-25000" dirty="0" err="1"/>
              <a:t>critical</a:t>
            </a:r>
            <a:r>
              <a:rPr lang="en-US" dirty="0" smtClean="0"/>
              <a:t> = ?   Is it directional?</a:t>
            </a:r>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085" name="Equation" r:id="rId4" imgW="749300" imgH="431800" progId="Equation.3">
                  <p:embed/>
                </p:oleObj>
              </mc:Choice>
              <mc:Fallback>
                <p:oleObj name="Equation" r:id="rId4" imgW="749300" imgH="431800" progId="Equation.3">
                  <p:embed/>
                  <p:pic>
                    <p:nvPicPr>
                      <p:cNvPr id="0" name=""/>
                      <p:cNvPicPr/>
                      <p:nvPr/>
                    </p:nvPicPr>
                    <p:blipFill>
                      <a:blip r:embed="rId5"/>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Confidence </a:t>
            </a:r>
            <a:r>
              <a:rPr lang="en-US" dirty="0"/>
              <a:t>interval for </a:t>
            </a:r>
            <a:r>
              <a:rPr lang="en-US" dirty="0" smtClean="0"/>
              <a:t>µ</a:t>
            </a:r>
            <a:endParaRPr lang="en-US" dirty="0"/>
          </a:p>
        </p:txBody>
      </p:sp>
      <p:pic>
        <p:nvPicPr>
          <p:cNvPr id="5" name="Content Placeholder 4"/>
          <p:cNvPicPr>
            <a:picLocks noGrp="1" noChangeAspect="1"/>
          </p:cNvPicPr>
          <p:nvPr>
            <p:ph idx="1"/>
          </p:nvPr>
        </p:nvPicPr>
        <p:blipFill>
          <a:blip r:embed="rId3"/>
          <a:srcRect t="-51149" b="-51149"/>
          <a:stretch>
            <a:fillRect/>
          </a:stretch>
        </p:blipFill>
        <p:spPr/>
      </p:pic>
      <p:grpSp>
        <p:nvGrpSpPr>
          <p:cNvPr id="12" name="Group 11"/>
          <p:cNvGrpSpPr/>
          <p:nvPr/>
        </p:nvGrpSpPr>
        <p:grpSpPr>
          <a:xfrm>
            <a:off x="2473593" y="3196646"/>
            <a:ext cx="4977532" cy="3541220"/>
            <a:chOff x="2473593" y="3196646"/>
            <a:chExt cx="4977532" cy="3541220"/>
          </a:xfrm>
        </p:grpSpPr>
        <p:sp>
          <p:nvSpPr>
            <p:cNvPr id="6" name="Rounded Rectangular Callout 5"/>
            <p:cNvSpPr/>
            <p:nvPr/>
          </p:nvSpPr>
          <p:spPr>
            <a:xfrm>
              <a:off x="3050242" y="3196646"/>
              <a:ext cx="4400883" cy="1696629"/>
            </a:xfrm>
            <a:prstGeom prst="wedgeRoundRectCallout">
              <a:avLst>
                <a:gd name="adj1" fmla="val -35395"/>
                <a:gd name="adj2" fmla="val 113761"/>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TextBox 8"/>
            <p:cNvSpPr txBox="1"/>
            <p:nvPr/>
          </p:nvSpPr>
          <p:spPr>
            <a:xfrm>
              <a:off x="2473593" y="6091535"/>
              <a:ext cx="3581218" cy="646331"/>
            </a:xfrm>
            <a:prstGeom prst="rect">
              <a:avLst/>
            </a:prstGeom>
            <a:noFill/>
          </p:spPr>
          <p:txBody>
            <a:bodyPr wrap="square" rtlCol="0">
              <a:spAutoFit/>
            </a:bodyPr>
            <a:lstStyle/>
            <a:p>
              <a:r>
                <a:rPr lang="en-US" sz="3600" dirty="0" smtClean="0">
                  <a:solidFill>
                    <a:srgbClr val="FF0000"/>
                  </a:solidFill>
                </a:rPr>
                <a:t>Critical Value!</a:t>
              </a:r>
              <a:endParaRPr lang="en-US" sz="2800" dirty="0">
                <a:solidFill>
                  <a:srgbClr val="FF0000"/>
                </a:solidFill>
              </a:endParaRPr>
            </a:p>
          </p:txBody>
        </p:sp>
      </p:grpSp>
      <p:grpSp>
        <p:nvGrpSpPr>
          <p:cNvPr id="11" name="Group 10"/>
          <p:cNvGrpSpPr/>
          <p:nvPr/>
        </p:nvGrpSpPr>
        <p:grpSpPr>
          <a:xfrm>
            <a:off x="2819582" y="1152934"/>
            <a:ext cx="8981121" cy="4457034"/>
            <a:chOff x="2819582" y="1152934"/>
            <a:chExt cx="8981121" cy="4457034"/>
          </a:xfrm>
        </p:grpSpPr>
        <p:sp>
          <p:nvSpPr>
            <p:cNvPr id="8" name="Rounded Rectangular Callout 7"/>
            <p:cNvSpPr/>
            <p:nvPr/>
          </p:nvSpPr>
          <p:spPr>
            <a:xfrm>
              <a:off x="2819582" y="2533500"/>
              <a:ext cx="8981121" cy="3076468"/>
            </a:xfrm>
            <a:prstGeom prst="wedgeRoundRectCallout">
              <a:avLst>
                <a:gd name="adj1" fmla="val 34444"/>
                <a:gd name="adj2" fmla="val -71743"/>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p:cNvSpPr txBox="1"/>
            <p:nvPr/>
          </p:nvSpPr>
          <p:spPr>
            <a:xfrm>
              <a:off x="8161839" y="1152934"/>
              <a:ext cx="3581218" cy="646331"/>
            </a:xfrm>
            <a:prstGeom prst="rect">
              <a:avLst/>
            </a:prstGeom>
            <a:noFill/>
          </p:spPr>
          <p:txBody>
            <a:bodyPr wrap="square" rtlCol="0">
              <a:spAutoFit/>
            </a:bodyPr>
            <a:lstStyle/>
            <a:p>
              <a:r>
                <a:rPr lang="en-US" sz="3600" dirty="0" smtClean="0">
                  <a:solidFill>
                    <a:srgbClr val="FF0000"/>
                  </a:solidFill>
                </a:rPr>
                <a:t>Margin of Error</a:t>
              </a:r>
              <a:endParaRPr lang="en-US" sz="2800" dirty="0">
                <a:solidFill>
                  <a:srgbClr val="FF0000"/>
                </a:solidFill>
              </a:endParaRPr>
            </a:p>
          </p:txBody>
        </p:sp>
      </p:grpSp>
    </p:spTree>
    <p:extLst>
      <p:ext uri="{BB962C8B-B14F-4D97-AF65-F5344CB8AC3E}">
        <p14:creationId xmlns:p14="http://schemas.microsoft.com/office/powerpoint/2010/main" val="2433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
        <p:nvSpPr>
          <p:cNvPr id="8" name="Rectangle 7"/>
          <p:cNvSpPr/>
          <p:nvPr/>
        </p:nvSpPr>
        <p:spPr>
          <a:xfrm>
            <a:off x="3719112" y="5120095"/>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Tree>
    <p:extLst>
      <p:ext uri="{BB962C8B-B14F-4D97-AF65-F5344CB8AC3E}">
        <p14:creationId xmlns:p14="http://schemas.microsoft.com/office/powerpoint/2010/main" val="55737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Confidence Interval</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27919838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Dueling Confidence Intervals - Sneetches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968" y="1543829"/>
            <a:ext cx="6012382" cy="460078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8" y="1518640"/>
            <a:ext cx="6024838" cy="4610311"/>
          </a:xfrm>
          <a:prstGeom prst="rect">
            <a:avLst/>
          </a:prstGeom>
        </p:spPr>
      </p:pic>
    </p:spTree>
    <p:extLst>
      <p:ext uri="{BB962C8B-B14F-4D97-AF65-F5344CB8AC3E}">
        <p14:creationId xmlns:p14="http://schemas.microsoft.com/office/powerpoint/2010/main" val="24042465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15311803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5" name="Rectangle 4"/>
          <p:cNvSpPr/>
          <p:nvPr/>
        </p:nvSpPr>
        <p:spPr>
          <a:xfrm>
            <a:off x="696685"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696685"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34347245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6126345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15851451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34045690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9789472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32282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a:t>
            </a:r>
            <a:r>
              <a:rPr lang="en-US" dirty="0" smtClean="0"/>
              <a:t>like</a:t>
            </a:r>
          </a:p>
          <a:p>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9567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287380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new distributions…</a:t>
            </a:r>
            <a:endParaRPr lang="en-US" dirty="0"/>
          </a:p>
        </p:txBody>
      </p:sp>
      <p:sp>
        <p:nvSpPr>
          <p:cNvPr id="3" name="Content Placeholder 2"/>
          <p:cNvSpPr>
            <a:spLocks noGrp="1"/>
          </p:cNvSpPr>
          <p:nvPr>
            <p:ph idx="1"/>
          </p:nvPr>
        </p:nvSpPr>
        <p:spPr/>
        <p:txBody>
          <a:bodyPr/>
          <a:lstStyle/>
          <a:p>
            <a:pPr marL="0" indent="0">
              <a:buNone/>
            </a:pPr>
            <a:r>
              <a:rPr lang="en-US" dirty="0"/>
              <a:t>If you see the ratio of an independent normal random variable (numerator) to the square-root of a chi-squared variable (denominator; any time you have an SE on the bottom!), </a:t>
            </a:r>
            <a:endParaRPr lang="en-US" dirty="0" smtClean="0"/>
          </a:p>
          <a:p>
            <a:pPr lvl="1"/>
            <a:r>
              <a:rPr lang="en-US" sz="2400" dirty="0" smtClean="0"/>
              <a:t>think </a:t>
            </a:r>
            <a:r>
              <a:rPr lang="en-US" sz="2400" b="1" dirty="0"/>
              <a:t>Student’s t</a:t>
            </a:r>
            <a:r>
              <a:rPr lang="en-US" sz="2400" dirty="0"/>
              <a:t>.</a:t>
            </a:r>
          </a:p>
          <a:p>
            <a:pPr marL="0" indent="0">
              <a:buNone/>
            </a:pPr>
            <a:endParaRPr lang="en-US" dirty="0" smtClean="0"/>
          </a:p>
          <a:p>
            <a:pPr marL="0" indent="0">
              <a:buNone/>
            </a:pPr>
            <a:r>
              <a:rPr lang="en-US" dirty="0" smtClean="0"/>
              <a:t>If </a:t>
            </a:r>
            <a:r>
              <a:rPr lang="en-US" dirty="0"/>
              <a:t>you see squares of normal random </a:t>
            </a:r>
            <a:r>
              <a:rPr lang="en-US" dirty="0" smtClean="0"/>
              <a:t>variables (or of their differences!), </a:t>
            </a:r>
            <a:endParaRPr lang="en-US" dirty="0" smtClean="0"/>
          </a:p>
          <a:p>
            <a:pPr lvl="1"/>
            <a:r>
              <a:rPr lang="en-US" sz="2400" dirty="0" smtClean="0"/>
              <a:t>think</a:t>
            </a:r>
            <a:r>
              <a:rPr lang="en-US" sz="2400" b="1" dirty="0" smtClean="0"/>
              <a:t> </a:t>
            </a:r>
            <a:r>
              <a:rPr lang="en-US" sz="2400" b="1" dirty="0" smtClean="0"/>
              <a:t>chi-squared</a:t>
            </a:r>
            <a:r>
              <a:rPr lang="en-US" sz="2400" dirty="0"/>
              <a:t>.</a:t>
            </a:r>
            <a:r>
              <a:rPr lang="en-US" dirty="0"/>
              <a:t> </a:t>
            </a:r>
          </a:p>
          <a:p>
            <a:pPr marL="0" indent="0">
              <a:buNone/>
            </a:pPr>
            <a:endParaRPr lang="en-US" dirty="0" smtClean="0"/>
          </a:p>
          <a:p>
            <a:pPr marL="0" indent="0">
              <a:buNone/>
            </a:pPr>
            <a:r>
              <a:rPr lang="en-US" dirty="0" smtClean="0"/>
              <a:t>If </a:t>
            </a:r>
            <a:r>
              <a:rPr lang="en-US" dirty="0"/>
              <a:t>you see the ratio of two chi-squared random variables (i.e., sample variances from a normal distribution), </a:t>
            </a:r>
            <a:endParaRPr lang="en-US" dirty="0" smtClean="0"/>
          </a:p>
          <a:p>
            <a:pPr lvl="1"/>
            <a:r>
              <a:rPr lang="en-US" sz="2400" dirty="0" smtClean="0"/>
              <a:t>think </a:t>
            </a:r>
            <a:r>
              <a:rPr lang="en-US" sz="2400" b="1" dirty="0"/>
              <a:t>F </a:t>
            </a:r>
            <a:r>
              <a:rPr lang="en-US" sz="2400" b="1" dirty="0" smtClean="0"/>
              <a:t>distribution</a:t>
            </a:r>
            <a:r>
              <a:rPr lang="en-US" sz="2400" dirty="0" smtClean="0"/>
              <a:t>.</a:t>
            </a:r>
            <a:endParaRPr lang="en-US" dirty="0"/>
          </a:p>
          <a:p>
            <a:endParaRPr lang="en-US" dirty="0"/>
          </a:p>
        </p:txBody>
      </p:sp>
    </p:spTree>
    <p:extLst>
      <p:ext uri="{BB962C8B-B14F-4D97-AF65-F5344CB8AC3E}">
        <p14:creationId xmlns:p14="http://schemas.microsoft.com/office/powerpoint/2010/main" val="32315076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an independent normal random variable to the square-root of a chi-squared, think Student’s </a:t>
            </a:r>
            <a:r>
              <a:rPr lang="en-US" sz="2800" dirty="0"/>
              <a:t>t </a:t>
            </a:r>
            <a:endParaRPr lang="en-US" sz="2800" dirty="0"/>
          </a:p>
        </p:txBody>
      </p:sp>
      <p:pic>
        <p:nvPicPr>
          <p:cNvPr id="4" name="Picture 3" descr="t_family-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5300" y="2438400"/>
            <a:ext cx="7071358" cy="4419600"/>
          </a:xfrm>
          <a:prstGeom prst="rect">
            <a:avLst/>
          </a:prstGeom>
        </p:spPr>
      </p:pic>
      <p:pic>
        <p:nvPicPr>
          <p:cNvPr id="5" name="Picture 4"/>
          <p:cNvPicPr>
            <a:picLocks noChangeAspect="1"/>
          </p:cNvPicPr>
          <p:nvPr/>
        </p:nvPicPr>
        <p:blipFill>
          <a:blip r:embed="rId3"/>
          <a:stretch>
            <a:fillRect/>
          </a:stretch>
        </p:blipFill>
        <p:spPr>
          <a:xfrm>
            <a:off x="925284" y="1681162"/>
            <a:ext cx="2247900" cy="1257300"/>
          </a:xfrm>
          <a:prstGeom prst="rect">
            <a:avLst/>
          </a:prstGeom>
        </p:spPr>
      </p:pic>
      <p:pic>
        <p:nvPicPr>
          <p:cNvPr id="6" name="Picture 5"/>
          <p:cNvPicPr>
            <a:picLocks noChangeAspect="1"/>
          </p:cNvPicPr>
          <p:nvPr/>
        </p:nvPicPr>
        <p:blipFill>
          <a:blip r:embed="rId4"/>
          <a:stretch>
            <a:fillRect/>
          </a:stretch>
        </p:blipFill>
        <p:spPr>
          <a:xfrm>
            <a:off x="8608058" y="1600200"/>
            <a:ext cx="1498600" cy="1257300"/>
          </a:xfrm>
          <a:prstGeom prst="rect">
            <a:avLst/>
          </a:prstGeom>
        </p:spPr>
      </p:pic>
    </p:spTree>
    <p:extLst>
      <p:ext uri="{BB962C8B-B14F-4D97-AF65-F5344CB8AC3E}">
        <p14:creationId xmlns:p14="http://schemas.microsoft.com/office/powerpoint/2010/main" val="39890860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_dists-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2888" y="1524000"/>
            <a:ext cx="8534400" cy="5334000"/>
          </a:xfrm>
          <a:prstGeom prst="rect">
            <a:avLst/>
          </a:prstGeom>
        </p:spPr>
      </p:pic>
      <p:sp>
        <p:nvSpPr>
          <p:cNvPr id="2" name="Title 1"/>
          <p:cNvSpPr>
            <a:spLocks noGrp="1"/>
          </p:cNvSpPr>
          <p:nvPr>
            <p:ph type="title"/>
          </p:nvPr>
        </p:nvSpPr>
        <p:spPr/>
        <p:txBody>
          <a:bodyPr>
            <a:normAutofit fontScale="90000"/>
          </a:bodyPr>
          <a:lstStyle/>
          <a:p>
            <a:r>
              <a:rPr lang="en-US" dirty="0"/>
              <a:t>If you see squares of normal random variables, </a:t>
            </a:r>
            <a:r>
              <a:rPr lang="en-US" dirty="0" smtClean="0"/>
              <a:t/>
            </a:r>
            <a:br>
              <a:rPr lang="en-US" dirty="0" smtClean="0"/>
            </a:br>
            <a:r>
              <a:rPr lang="en-US" dirty="0" smtClean="0"/>
              <a:t>think chi-squared</a:t>
            </a:r>
            <a:endParaRPr lang="en-US" dirty="0"/>
          </a:p>
        </p:txBody>
      </p:sp>
    </p:spTree>
    <p:extLst>
      <p:ext uri="{BB962C8B-B14F-4D97-AF65-F5344CB8AC3E}">
        <p14:creationId xmlns:p14="http://schemas.microsoft.com/office/powerpoint/2010/main" val="11865381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two chi-squared random variables (i.e., sample variances from a normal distribution), think </a:t>
            </a:r>
            <a:r>
              <a:rPr lang="en-US" sz="2800" i="1" dirty="0"/>
              <a:t>F</a:t>
            </a:r>
            <a:r>
              <a:rPr lang="en-US" sz="2800" dirty="0"/>
              <a:t> </a:t>
            </a:r>
            <a:r>
              <a:rPr lang="en-US" sz="2800" dirty="0"/>
              <a:t>distribution</a:t>
            </a:r>
            <a:endParaRPr lang="en-US" sz="2800" dirty="0"/>
          </a:p>
        </p:txBody>
      </p:sp>
      <p:pic>
        <p:nvPicPr>
          <p:cNvPr id="6" name="Content Placeholder 5" descr="f_dists-1.png"/>
          <p:cNvPicPr>
            <a:picLocks noGrp="1" noChangeAspect="1"/>
          </p:cNvPicPr>
          <p:nvPr>
            <p:ph idx="1"/>
          </p:nvPr>
        </p:nvPicPr>
        <p:blipFill>
          <a:blip r:embed="rId2" cstate="email">
            <a:extLst>
              <a:ext uri="{28A0092B-C50C-407E-A947-70E740481C1C}">
                <a14:useLocalDpi xmlns:a14="http://schemas.microsoft.com/office/drawing/2010/main" val="0"/>
              </a:ext>
            </a:extLst>
          </a:blip>
          <a:srcRect t="2593" b="2593"/>
          <a:stretch>
            <a:fillRect/>
          </a:stretch>
        </p:blipFill>
        <p:spPr/>
      </p:pic>
    </p:spTree>
    <p:extLst>
      <p:ext uri="{BB962C8B-B14F-4D97-AF65-F5344CB8AC3E}">
        <p14:creationId xmlns:p14="http://schemas.microsoft.com/office/powerpoint/2010/main" val="9507819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Done-</a:t>
            </a:r>
            <a:r>
              <a:rPr lang="en-US" dirty="0" err="1" smtClean="0"/>
              <a:t>ish</a:t>
            </a:r>
            <a:r>
              <a:rPr lang="en-US" dirty="0" smtClean="0"/>
              <a:t>…</a:t>
            </a:r>
            <a:endParaRPr lang="en-US" dirty="0"/>
          </a:p>
        </p:txBody>
      </p:sp>
      <p:sp>
        <p:nvSpPr>
          <p:cNvPr id="3" name="Content Placeholder 2"/>
          <p:cNvSpPr>
            <a:spLocks noGrp="1"/>
          </p:cNvSpPr>
          <p:nvPr>
            <p:ph idx="1"/>
          </p:nvPr>
        </p:nvSpPr>
        <p:spPr/>
        <p:txBody>
          <a:bodyPr/>
          <a:lstStyle/>
          <a:p>
            <a:r>
              <a:rPr lang="en-US" dirty="0" smtClean="0"/>
              <a:t>References</a:t>
            </a:r>
          </a:p>
          <a:p>
            <a:pPr lvl="1"/>
            <a:r>
              <a:rPr lang="en-US" dirty="0" smtClean="0"/>
              <a:t>Assumptions!!</a:t>
            </a:r>
          </a:p>
          <a:p>
            <a:pPr lvl="1"/>
            <a:r>
              <a:rPr lang="en-US" dirty="0" smtClean="0"/>
              <a:t>Perfect T-test</a:t>
            </a:r>
            <a:endParaRPr lang="en-US" dirty="0"/>
          </a:p>
          <a:p>
            <a:pPr lvl="1"/>
            <a:endParaRPr lang="en-US" dirty="0" smtClean="0"/>
          </a:p>
        </p:txBody>
      </p:sp>
    </p:spTree>
    <p:extLst>
      <p:ext uri="{BB962C8B-B14F-4D97-AF65-F5344CB8AC3E}">
        <p14:creationId xmlns:p14="http://schemas.microsoft.com/office/powerpoint/2010/main" val="40186251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1303947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29645860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smtClean="0"/>
              <a:t>Hesterberg</a:t>
            </a:r>
            <a:r>
              <a:rPr lang="en-US" dirty="0" smtClean="0"/>
              <a:t> - permutation:</a:t>
            </a:r>
            <a:endParaRPr lang="en-US" dirty="0"/>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10302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a:t>
            </a:r>
            <a:r>
              <a:rPr lang="en-US" dirty="0" smtClean="0"/>
              <a:t>out </a:t>
            </a:r>
            <a:r>
              <a:rPr lang="en-US" dirty="0" smtClean="0"/>
              <a:t>null distribution for that </a:t>
            </a:r>
            <a:r>
              <a:rPr lang="en-US" dirty="0" smtClean="0"/>
              <a:t>statistic (known or simulated)</a:t>
            </a:r>
            <a:endParaRPr lang="en-US" dirty="0" smtClean="0"/>
          </a:p>
          <a:p>
            <a:pPr marL="457200" indent="-457200">
              <a:buFont typeface="+mj-lt"/>
              <a:buAutoNum type="arabicParenR"/>
            </a:pPr>
            <a:r>
              <a:rPr lang="en-US" dirty="0" smtClean="0"/>
              <a:t>Calculate </a:t>
            </a:r>
            <a:r>
              <a:rPr lang="en-US" dirty="0" smtClean="0"/>
              <a:t>p-value (or critical value) by </a:t>
            </a:r>
            <a:r>
              <a:rPr lang="en-US" dirty="0" smtClean="0"/>
              <a:t>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a:t>
            </a:r>
            <a:r>
              <a:rPr lang="en-US" dirty="0" smtClean="0"/>
              <a:t>probability (p-value) </a:t>
            </a:r>
            <a:r>
              <a:rPr lang="en-US" dirty="0" smtClean="0"/>
              <a:t>&lt;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5726</TotalTime>
  <Words>3225</Words>
  <Application>Microsoft Office PowerPoint</Application>
  <PresentationFormat>Widescreen</PresentationFormat>
  <Paragraphs>436</Paragraphs>
  <Slides>79</Slides>
  <Notes>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79</vt:i4>
      </vt:variant>
    </vt:vector>
  </HeadingPairs>
  <TitlesOfParts>
    <vt:vector size="94"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 and Confidence Intervals</vt:lpstr>
      <vt:lpstr>Remember, statistics…</vt:lpstr>
      <vt:lpstr>General idea for an estimator</vt:lpstr>
      <vt:lpstr>Bootstrapping</vt:lpstr>
      <vt:lpstr>Confidence Intervals</vt:lpstr>
      <vt:lpstr>General idea for hypothesis testing</vt:lpstr>
      <vt:lpstr>General idea for a test statistic</vt:lpstr>
      <vt:lpstr>Therefore…</vt:lpstr>
      <vt:lpstr>Process</vt:lpstr>
      <vt:lpstr>Hypotheses</vt:lpstr>
      <vt:lpstr>The null distribution</vt:lpstr>
      <vt:lpstr>Permutation testing</vt:lpstr>
      <vt:lpstr>Building Intuition – 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 (normal)</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 (normal)</vt:lpstr>
      <vt:lpstr>The alternative hypothesis</vt:lpstr>
      <vt:lpstr>PowerPoint Presentation</vt:lpstr>
      <vt:lpstr>One sample means z-test</vt:lpstr>
      <vt:lpstr>And the sample mean is…</vt:lpstr>
      <vt:lpstr>One-sample z-test</vt:lpstr>
      <vt:lpstr>One-sample z-test</vt:lpstr>
      <vt:lpstr>One-sample z-test</vt:lpstr>
      <vt:lpstr>Z-statistic – Now what? Critical Values</vt:lpstr>
      <vt:lpstr>General idea for a p-value</vt:lpstr>
      <vt:lpstr>“A p-value is a measure of how  embarrassing  the data are to the null hypothesis”</vt:lpstr>
      <vt:lpstr>Cut-offs</vt:lpstr>
      <vt:lpstr>P-value</vt:lpstr>
      <vt:lpstr>Obtaining the p-value</vt:lpstr>
      <vt:lpstr>Obtaining the p-value</vt:lpstr>
      <vt:lpstr>Two-tailed p-values more generally… </vt:lpstr>
      <vt:lpstr>When the null hypothesis is true</vt:lpstr>
      <vt:lpstr>PowerPoint Presentation</vt:lpstr>
      <vt:lpstr>PowerPoint Presentation</vt:lpstr>
      <vt:lpstr>PowerPoint Presentation</vt:lpstr>
      <vt:lpstr>One sample means T-test</vt:lpstr>
      <vt:lpstr>PowerPoint Presentation</vt:lpstr>
      <vt:lpstr>Obtaining a test statistic</vt:lpstr>
      <vt:lpstr>Using the sample estimate of the variance</vt:lpstr>
      <vt:lpstr>New distribution family: student’s t</vt:lpstr>
      <vt:lpstr>The t-distributions: PDFs</vt:lpstr>
      <vt:lpstr>The t-distributions</vt:lpstr>
      <vt:lpstr>Red = z, blue = t</vt:lpstr>
      <vt:lpstr>Red = z, blue = t</vt:lpstr>
      <vt:lpstr>Q-Q Plots of rt(100,df)</vt:lpstr>
      <vt:lpstr>One-sample t-test</vt:lpstr>
      <vt:lpstr>One-sample t-test</vt:lpstr>
      <vt:lpstr>One-sample t-test</vt:lpstr>
      <vt:lpstr>What is the p-value for the t statistic?</vt:lpstr>
      <vt:lpstr>What is the p-value for the t statistic?</vt:lpstr>
      <vt:lpstr>Confidence interval for µ</vt:lpstr>
      <vt:lpstr>Calculating 95% CI for µ in R, 𝞼 unknown</vt:lpstr>
      <vt:lpstr>The “Other” Confidence Interval</vt:lpstr>
      <vt:lpstr>Dueling Confidence Intervals - Sneetches</vt:lpstr>
      <vt:lpstr>One-sample t-test in R</vt:lpstr>
      <vt:lpstr>One-sample t-test in R</vt:lpstr>
      <vt:lpstr>Mansplain it to me…</vt:lpstr>
      <vt:lpstr>Complain about it…</vt:lpstr>
      <vt:lpstr>Rationale for one sample T test</vt:lpstr>
      <vt:lpstr>Rationale for one sample T test</vt:lpstr>
      <vt:lpstr>Rationale for one sample T test</vt:lpstr>
      <vt:lpstr>Interpreting significance in NHST</vt:lpstr>
      <vt:lpstr>Family of t-tests</vt:lpstr>
      <vt:lpstr>3 new distributions…</vt:lpstr>
      <vt:lpstr>If you see the ratio of an independent normal random variable to the square-root of a chi-squared, think Student’s t </vt:lpstr>
      <vt:lpstr>If you see squares of normal random variables,  think chi-squared</vt:lpstr>
      <vt:lpstr>If you see the ratio of two chi-squared random variables (i.e., sample variances from a normal distribution), think F distribution</vt:lpstr>
      <vt:lpstr>Done-ish…</vt:lpstr>
      <vt:lpstr>From wikipedia…</vt:lpstr>
      <vt:lpstr>PowerPoint Presentation</vt:lpstr>
      <vt:lpstr>From Chihara &amp; Hesterberg - permutation: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54</cp:revision>
  <dcterms:created xsi:type="dcterms:W3CDTF">2018-09-20T00:34:46Z</dcterms:created>
  <dcterms:modified xsi:type="dcterms:W3CDTF">2018-11-07T21:56:57Z</dcterms:modified>
</cp:coreProperties>
</file>